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8" r:id="rId2"/>
    <p:sldId id="264" r:id="rId3"/>
    <p:sldId id="271" r:id="rId4"/>
    <p:sldId id="273" r:id="rId5"/>
    <p:sldId id="274" r:id="rId6"/>
    <p:sldId id="275" r:id="rId7"/>
    <p:sldId id="276" r:id="rId8"/>
    <p:sldId id="277" r:id="rId9"/>
    <p:sldId id="278" r:id="rId10"/>
    <p:sldId id="267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Sassoon Infant Rg" panose="02000503030000020003" pitchFamily="50" charset="0"/>
      <p:regular r:id="rId18"/>
      <p:bold r:id="rId19"/>
    </p:embeddedFont>
    <p:embeddedFont>
      <p:font typeface="Twinkl" panose="020B0604020202020204" pitchFamily="2" charset="0"/>
      <p:regular r:id="rId20"/>
      <p:bold r:id="rId21"/>
    </p:embeddedFont>
    <p:embeddedFont>
      <p:font typeface="Twinkl SemiBold" pitchFamily="2" charset="0"/>
      <p:bold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D99"/>
    <a:srgbClr val="CEB4D7"/>
    <a:srgbClr val="A673AD"/>
    <a:srgbClr val="8D358B"/>
    <a:srgbClr val="DE1E5A"/>
    <a:srgbClr val="18A0DB"/>
    <a:srgbClr val="BC0105"/>
    <a:srgbClr val="4DB1E3"/>
    <a:srgbClr val="80C1EB"/>
    <a:srgbClr val="ACDD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506" y="102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 bwMode="auto">
          <a:xfrm>
            <a:off x="503239" y="2930434"/>
            <a:ext cx="8137524" cy="341480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Rounded Rectangle 7"/>
          <p:cNvSpPr/>
          <p:nvPr userDrawn="1"/>
        </p:nvSpPr>
        <p:spPr bwMode="auto">
          <a:xfrm>
            <a:off x="503239" y="512763"/>
            <a:ext cx="8137524" cy="2193019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628650" y="3071286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Twinkl" pitchFamily="50" charset="0"/>
              </a:rPr>
              <a:t>Success Criteria</a:t>
            </a: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628648" y="734785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Twinkl" pitchFamily="50" charset="0"/>
              </a:rPr>
              <a:t>Aim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</p:spPr>
        <p:txBody>
          <a:bodyPr>
            <a:normAutofit fontScale="92500" lnSpcReduction="10000"/>
          </a:bodyPr>
          <a:lstStyle>
            <a:lvl1pPr>
              <a:defRPr>
                <a:latin typeface="Twinkl" pitchFamily="50" charset="0"/>
              </a:defRPr>
            </a:lvl1pPr>
            <a:lvl2pP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15"/>
          <p:cNvSpPr txBox="1">
            <a:spLocks/>
          </p:cNvSpPr>
          <p:nvPr userDrawn="1"/>
        </p:nvSpPr>
        <p:spPr>
          <a:xfrm>
            <a:off x="628650" y="3466803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vert="horz" lIns="180000" tIns="252000" rIns="252000" bIns="18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r>
              <a:rPr lang="en-GB" dirty="0">
                <a:latin typeface="Twinkl" pitchFamily="50" charset="0"/>
              </a:rPr>
              <a:t>Statement 2</a:t>
            </a:r>
          </a:p>
          <a:p>
            <a:pPr lvl="1"/>
            <a:r>
              <a:rPr lang="en-GB" dirty="0">
                <a:latin typeface="Twinkl" pitchFamily="50" charset="0"/>
              </a:rPr>
              <a:t>Sub statement</a:t>
            </a:r>
          </a:p>
        </p:txBody>
      </p:sp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722698" y="1372372"/>
            <a:ext cx="7632700" cy="1143000"/>
          </a:xfrm>
          <a:prstGeom prst="roundRect">
            <a:avLst>
              <a:gd name="adj" fmla="val 10180"/>
            </a:avLst>
          </a:prstGeom>
          <a:solidFill>
            <a:srgbClr val="D9ED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70286" y="481785"/>
            <a:ext cx="8174037" cy="1131887"/>
          </a:xfrm>
        </p:spPr>
        <p:txBody>
          <a:bodyPr/>
          <a:lstStyle/>
          <a:p>
            <a:pPr algn="ctr" eaLnBrk="1" hangingPunct="1"/>
            <a:r>
              <a:rPr lang="en-GB" altLang="en-US" dirty="0"/>
              <a:t>The </a:t>
            </a:r>
            <a:r>
              <a:rPr lang="en-GB" altLang="en-US" dirty="0" err="1"/>
              <a:t>Eatwell</a:t>
            </a:r>
            <a:r>
              <a:rPr lang="en-GB" altLang="en-US" dirty="0"/>
              <a:t> Plate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22698" y="2632847"/>
            <a:ext cx="2251075" cy="3394075"/>
          </a:xfrm>
          <a:prstGeom prst="roundRect">
            <a:avLst>
              <a:gd name="adj" fmla="val 6420"/>
            </a:avLst>
          </a:prstGeom>
          <a:solidFill>
            <a:srgbClr val="D9ED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804818" y="1470797"/>
            <a:ext cx="749068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  <a:latin typeface="+mn-lt"/>
              </a:rPr>
              <a:t>To be healthy, nutritious food is needed to provide energy for the body. A variety of food is needed in the diet because different foods contain different substances that are needed to keep you healthy. 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765043" y="2814079"/>
            <a:ext cx="2109962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  <a:latin typeface="+mn-lt"/>
              </a:rPr>
              <a:t>An average meal should be made up of one-third carbohydrates and one-third fruit and vegetables, with the remaining one-third split between dairy, protein and a little bit of fat.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611" y="2613797"/>
            <a:ext cx="5272787" cy="371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739174" y="2632161"/>
            <a:ext cx="7632700" cy="3419475"/>
          </a:xfrm>
          <a:prstGeom prst="roundRect">
            <a:avLst>
              <a:gd name="adj" fmla="val 3417"/>
            </a:avLst>
          </a:prstGeom>
          <a:solidFill>
            <a:srgbClr val="D9ED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4" name="Title 5"/>
          <p:cNvSpPr>
            <a:spLocks noGrp="1"/>
          </p:cNvSpPr>
          <p:nvPr>
            <p:ph type="title"/>
          </p:nvPr>
        </p:nvSpPr>
        <p:spPr>
          <a:xfrm>
            <a:off x="429612" y="471574"/>
            <a:ext cx="8220075" cy="1131887"/>
          </a:xfrm>
        </p:spPr>
        <p:txBody>
          <a:bodyPr/>
          <a:lstStyle/>
          <a:p>
            <a:pPr algn="ctr" eaLnBrk="1" hangingPunct="1"/>
            <a:r>
              <a:rPr lang="en-GB" altLang="en-US"/>
              <a:t>World Diets</a:t>
            </a: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474062" y="6086561"/>
            <a:ext cx="81756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Photo courtesy of</a:t>
            </a:r>
            <a:r>
              <a:rPr lang="en-GB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8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kimmaki</a:t>
            </a:r>
            <a:r>
              <a:rPr lang="en-GB" alt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8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pointnshoot</a:t>
            </a:r>
            <a:r>
              <a:rPr lang="en-GB" alt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altLang="en-US" sz="8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Keng</a:t>
            </a:r>
            <a:r>
              <a:rPr lang="en-GB" alt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8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Susumpow</a:t>
            </a:r>
            <a:r>
              <a:rPr lang="en-GB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(@flickr.com) - granted under creative commons licence - attribution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636112" y="1612986"/>
            <a:ext cx="6735762" cy="615950"/>
          </a:xfrm>
          <a:prstGeom prst="roundRect">
            <a:avLst>
              <a:gd name="adj" fmla="val 11317"/>
            </a:avLst>
          </a:prstGeom>
          <a:solidFill>
            <a:srgbClr val="CEB4D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2487012" y="1678074"/>
            <a:ext cx="56800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GB" altLang="en-US" sz="1400">
                <a:solidFill>
                  <a:schemeClr val="tx1"/>
                </a:solidFill>
                <a:latin typeface="+mn-lt"/>
              </a:rPr>
              <a:t>People around the world eat a wide variety of food. Some food you might be familiar with and some you may never have seen before.</a:t>
            </a:r>
          </a:p>
        </p:txBody>
      </p:sp>
      <p:pic>
        <p:nvPicPr>
          <p:cNvPr id="1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987" y="2716299"/>
            <a:ext cx="4338637" cy="3251200"/>
          </a:xfrm>
          <a:prstGeom prst="rect">
            <a:avLst/>
          </a:prstGeom>
          <a:noFill/>
          <a:ln w="19050">
            <a:solidFill>
              <a:srgbClr val="886D7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424" y="2716299"/>
            <a:ext cx="2195513" cy="1644650"/>
          </a:xfrm>
          <a:prstGeom prst="rect">
            <a:avLst/>
          </a:prstGeom>
          <a:noFill/>
          <a:ln w="19050">
            <a:solidFill>
              <a:srgbClr val="886D7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424" y="4503824"/>
            <a:ext cx="2195513" cy="1463675"/>
          </a:xfrm>
          <a:prstGeom prst="rect">
            <a:avLst/>
          </a:prstGeom>
          <a:noFill/>
          <a:ln w="19050">
            <a:solidFill>
              <a:srgbClr val="886D7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24" y="1114511"/>
            <a:ext cx="1485900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612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5"/>
          <p:cNvSpPr>
            <a:spLocks noGrp="1"/>
          </p:cNvSpPr>
          <p:nvPr>
            <p:ph type="title"/>
          </p:nvPr>
        </p:nvSpPr>
        <p:spPr>
          <a:xfrm>
            <a:off x="429612" y="471574"/>
            <a:ext cx="8220075" cy="1131887"/>
          </a:xfrm>
        </p:spPr>
        <p:txBody>
          <a:bodyPr/>
          <a:lstStyle/>
          <a:p>
            <a:pPr algn="ctr" eaLnBrk="1" hangingPunct="1"/>
            <a:r>
              <a:rPr lang="en-GB" altLang="en-US"/>
              <a:t>World Diets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484188" y="6126163"/>
            <a:ext cx="81756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Photo courtesy of</a:t>
            </a:r>
            <a:r>
              <a:rPr lang="en-GB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8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VRoig</a:t>
            </a:r>
            <a:r>
              <a:rPr lang="en-GB" alt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 (@flickr.com) - granted under creative commons licence - attribution</a:t>
            </a:r>
          </a:p>
        </p:txBody>
      </p:sp>
      <p:sp>
        <p:nvSpPr>
          <p:cNvPr id="22" name="Rounded Rectangle 21"/>
          <p:cNvSpPr/>
          <p:nvPr/>
        </p:nvSpPr>
        <p:spPr bwMode="auto">
          <a:xfrm>
            <a:off x="4572000" y="2424068"/>
            <a:ext cx="3708400" cy="2512155"/>
          </a:xfrm>
          <a:prstGeom prst="roundRect">
            <a:avLst>
              <a:gd name="adj" fmla="val 5518"/>
            </a:avLst>
          </a:prstGeom>
          <a:solidFill>
            <a:srgbClr val="D9ED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4822645" y="2732777"/>
            <a:ext cx="2827629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 b="1" dirty="0">
                <a:solidFill>
                  <a:schemeClr val="tx1"/>
                </a:solidFill>
                <a:latin typeface="+mn-lt"/>
              </a:rPr>
              <a:t>Paella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1"/>
                </a:solidFill>
                <a:latin typeface="+mn-lt"/>
              </a:rPr>
              <a:t>The dish is widely regarded as Spain’s national dish, as well as a regional Valencian dish.</a:t>
            </a:r>
          </a:p>
        </p:txBody>
      </p:sp>
      <p:pic>
        <p:nvPicPr>
          <p:cNvPr id="2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715" y="2486346"/>
            <a:ext cx="3181350" cy="2387600"/>
          </a:xfrm>
          <a:prstGeom prst="rect">
            <a:avLst/>
          </a:prstGeom>
          <a:noFill/>
          <a:ln w="60325">
            <a:solidFill>
              <a:srgbClr val="8D358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19664" y="1675571"/>
            <a:ext cx="75686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000000"/>
                </a:solidFill>
              </a:rPr>
              <a:t>Can you name the foods in this photo and name their food groups?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072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 bwMode="auto">
          <a:xfrm>
            <a:off x="4572000" y="2424068"/>
            <a:ext cx="3708400" cy="2512155"/>
          </a:xfrm>
          <a:prstGeom prst="roundRect">
            <a:avLst>
              <a:gd name="adj" fmla="val 5518"/>
            </a:avLst>
          </a:prstGeom>
          <a:solidFill>
            <a:srgbClr val="D9ED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4" name="Title 5"/>
          <p:cNvSpPr>
            <a:spLocks noGrp="1"/>
          </p:cNvSpPr>
          <p:nvPr>
            <p:ph type="title"/>
          </p:nvPr>
        </p:nvSpPr>
        <p:spPr>
          <a:xfrm>
            <a:off x="429612" y="471574"/>
            <a:ext cx="8220075" cy="1131887"/>
          </a:xfrm>
        </p:spPr>
        <p:txBody>
          <a:bodyPr/>
          <a:lstStyle/>
          <a:p>
            <a:pPr algn="ctr" eaLnBrk="1" hangingPunct="1"/>
            <a:r>
              <a:rPr lang="en-GB" altLang="en-US"/>
              <a:t>World Diets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484188" y="6126163"/>
            <a:ext cx="81756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Photo courtesy of</a:t>
            </a:r>
            <a:r>
              <a:rPr lang="en-GB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8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pointnshoot</a:t>
            </a:r>
            <a:r>
              <a:rPr lang="en-GB" alt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 (@flickr.com) - granted under creative commons licence - attribution</a:t>
            </a:r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4804316" y="2696162"/>
            <a:ext cx="2827629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2400" b="1" dirty="0">
                <a:solidFill>
                  <a:schemeClr val="tx1"/>
                </a:solidFill>
                <a:latin typeface="+mn-lt"/>
              </a:rPr>
              <a:t>Bento (</a:t>
            </a:r>
            <a:r>
              <a:rPr lang="ja-JP" altLang="en-US" sz="2400" dirty="0">
                <a:ea typeface="ＭＳ Ｐゴシック" panose="020B0600070205080204" pitchFamily="34" charset="-128"/>
              </a:rPr>
              <a:t>弁当 </a:t>
            </a:r>
            <a:r>
              <a:rPr lang="en-GB" altLang="en-US" sz="2400" dirty="0" err="1"/>
              <a:t>bentō</a:t>
            </a:r>
            <a:r>
              <a:rPr lang="en-GB" altLang="en-US" sz="2400" b="1" dirty="0">
                <a:latin typeface="+mn-lt"/>
              </a:rPr>
              <a:t>)</a:t>
            </a:r>
            <a:endParaRPr lang="en-GB" altLang="en-US" sz="2400" b="1" dirty="0">
              <a:solidFill>
                <a:schemeClr val="tx1"/>
              </a:solidFill>
              <a:latin typeface="+mn-lt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2000" dirty="0">
                <a:solidFill>
                  <a:schemeClr val="tx1"/>
                </a:solidFill>
                <a:latin typeface="+mn-lt"/>
              </a:rPr>
              <a:t>Japanese bento contains rice, fish or meat, with pickled or cooked vegetables, served in a box.</a:t>
            </a:r>
          </a:p>
        </p:txBody>
      </p:sp>
      <p:sp>
        <p:nvSpPr>
          <p:cNvPr id="2" name="Rectangle 1"/>
          <p:cNvSpPr/>
          <p:nvPr/>
        </p:nvSpPr>
        <p:spPr>
          <a:xfrm>
            <a:off x="819664" y="1675571"/>
            <a:ext cx="75686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000000"/>
                </a:solidFill>
              </a:rPr>
              <a:t>Can you name the foods in this photo and name their food groups?</a:t>
            </a:r>
            <a:endParaRPr lang="en-GB" dirty="0"/>
          </a:p>
        </p:txBody>
      </p:sp>
      <p:pic>
        <p:nvPicPr>
          <p:cNvPr id="8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9" r="1756"/>
          <a:stretch/>
        </p:blipFill>
        <p:spPr bwMode="auto">
          <a:xfrm>
            <a:off x="1233767" y="2484201"/>
            <a:ext cx="3169920" cy="2387600"/>
          </a:xfrm>
          <a:prstGeom prst="rect">
            <a:avLst/>
          </a:prstGeom>
          <a:noFill/>
          <a:ln w="60325">
            <a:solidFill>
              <a:srgbClr val="8D358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28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 bwMode="auto">
          <a:xfrm>
            <a:off x="4572000" y="2424068"/>
            <a:ext cx="3708400" cy="2512155"/>
          </a:xfrm>
          <a:prstGeom prst="roundRect">
            <a:avLst>
              <a:gd name="adj" fmla="val 5518"/>
            </a:avLst>
          </a:prstGeom>
          <a:solidFill>
            <a:srgbClr val="D9ED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4" name="Title 5"/>
          <p:cNvSpPr>
            <a:spLocks noGrp="1"/>
          </p:cNvSpPr>
          <p:nvPr>
            <p:ph type="title"/>
          </p:nvPr>
        </p:nvSpPr>
        <p:spPr>
          <a:xfrm>
            <a:off x="429612" y="471574"/>
            <a:ext cx="8220075" cy="1131887"/>
          </a:xfrm>
        </p:spPr>
        <p:txBody>
          <a:bodyPr/>
          <a:lstStyle/>
          <a:p>
            <a:pPr algn="ctr" eaLnBrk="1" hangingPunct="1"/>
            <a:r>
              <a:rPr lang="en-GB" altLang="en-US"/>
              <a:t>World Diets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484188" y="6126163"/>
            <a:ext cx="81756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Photo courtesy of</a:t>
            </a:r>
            <a:r>
              <a:rPr lang="en-GB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8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avlxy</a:t>
            </a:r>
            <a:r>
              <a:rPr lang="en-GB" alt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 (@flickr.com) - granted under creative commons licence - attribution</a:t>
            </a:r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4853743" y="2696162"/>
            <a:ext cx="282762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2400" b="1" dirty="0">
                <a:solidFill>
                  <a:schemeClr val="tx1"/>
                </a:solidFill>
                <a:latin typeface="+mn-lt"/>
              </a:rPr>
              <a:t>Biryani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2000" dirty="0">
                <a:solidFill>
                  <a:schemeClr val="tx1"/>
                </a:solidFill>
                <a:latin typeface="+mn-lt"/>
              </a:rPr>
              <a:t>Biryani is a mixed rice dish from the Indian subcontinent. </a:t>
            </a:r>
          </a:p>
        </p:txBody>
      </p:sp>
      <p:sp>
        <p:nvSpPr>
          <p:cNvPr id="2" name="Rectangle 1"/>
          <p:cNvSpPr/>
          <p:nvPr/>
        </p:nvSpPr>
        <p:spPr>
          <a:xfrm>
            <a:off x="819664" y="1675571"/>
            <a:ext cx="75686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000000"/>
                </a:solidFill>
              </a:rPr>
              <a:t>Can you name the foods in this photo and name their food groups?</a:t>
            </a:r>
            <a:endParaRPr lang="en-GB" dirty="0"/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052" y="2484994"/>
            <a:ext cx="3181350" cy="2386013"/>
          </a:xfrm>
          <a:prstGeom prst="rect">
            <a:avLst/>
          </a:prstGeom>
          <a:noFill/>
          <a:ln w="60325">
            <a:solidFill>
              <a:srgbClr val="8D358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23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484188" y="6126163"/>
            <a:ext cx="81756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Photos courtesy of </a:t>
            </a:r>
            <a:r>
              <a:rPr lang="en-GB" altLang="en-US" sz="8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Vroig</a:t>
            </a:r>
            <a:r>
              <a:rPr lang="en-GB" alt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altLang="en-US" sz="8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avlxyz</a:t>
            </a:r>
            <a:r>
              <a:rPr lang="en-GB" altLang="en-U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(@flickr.com) - granted under creative commons licence - attribution</a:t>
            </a:r>
          </a:p>
        </p:txBody>
      </p:sp>
      <p:sp>
        <p:nvSpPr>
          <p:cNvPr id="11" name="Title 5"/>
          <p:cNvSpPr>
            <a:spLocks noGrp="1"/>
          </p:cNvSpPr>
          <p:nvPr>
            <p:ph type="title"/>
          </p:nvPr>
        </p:nvSpPr>
        <p:spPr>
          <a:xfrm>
            <a:off x="439738" y="482283"/>
            <a:ext cx="8220075" cy="1131887"/>
          </a:xfrm>
        </p:spPr>
        <p:txBody>
          <a:bodyPr/>
          <a:lstStyle/>
          <a:p>
            <a:pPr algn="ctr" eaLnBrk="1" hangingPunct="1"/>
            <a:r>
              <a:rPr lang="en-GB" altLang="en-US"/>
              <a:t>World Diets</a:t>
            </a:r>
          </a:p>
        </p:txBody>
      </p:sp>
      <p:sp>
        <p:nvSpPr>
          <p:cNvPr id="13" name="Oval Callout 12"/>
          <p:cNvSpPr/>
          <p:nvPr/>
        </p:nvSpPr>
        <p:spPr>
          <a:xfrm>
            <a:off x="5110163" y="1499870"/>
            <a:ext cx="3198813" cy="1801813"/>
          </a:xfrm>
          <a:prstGeom prst="wedgeEllipseCallout">
            <a:avLst>
              <a:gd name="adj1" fmla="val -25359"/>
              <a:gd name="adj2" fmla="val 66306"/>
            </a:avLst>
          </a:prstGeom>
          <a:solidFill>
            <a:schemeClr val="bg1"/>
          </a:solidFill>
          <a:ln w="19050">
            <a:solidFill>
              <a:srgbClr val="8D35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5533549" y="1747203"/>
            <a:ext cx="2336800" cy="1190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latin typeface="+mn-lt"/>
              </a:rPr>
              <a:t>Can you identify any similarities between the types of food eaten around the world?</a:t>
            </a:r>
          </a:p>
        </p:txBody>
      </p:sp>
      <p:pic>
        <p:nvPicPr>
          <p:cNvPr id="16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213" y="3244533"/>
            <a:ext cx="3908425" cy="281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690370"/>
            <a:ext cx="2720975" cy="2038350"/>
          </a:xfrm>
          <a:prstGeom prst="rect">
            <a:avLst/>
          </a:prstGeom>
          <a:noFill/>
          <a:ln w="28575">
            <a:solidFill>
              <a:srgbClr val="8D358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3857308"/>
            <a:ext cx="2719388" cy="2038350"/>
          </a:xfrm>
          <a:prstGeom prst="rect">
            <a:avLst/>
          </a:prstGeom>
          <a:noFill/>
          <a:ln w="28575">
            <a:solidFill>
              <a:srgbClr val="8D358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168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5"/>
          <p:cNvSpPr>
            <a:spLocks noGrp="1"/>
          </p:cNvSpPr>
          <p:nvPr>
            <p:ph type="title"/>
          </p:nvPr>
        </p:nvSpPr>
        <p:spPr>
          <a:xfrm>
            <a:off x="439738" y="482283"/>
            <a:ext cx="8220075" cy="1131887"/>
          </a:xfrm>
        </p:spPr>
        <p:txBody>
          <a:bodyPr/>
          <a:lstStyle/>
          <a:p>
            <a:pPr algn="ctr" eaLnBrk="1" hangingPunct="1"/>
            <a:r>
              <a:rPr lang="en-GB" altLang="en-US"/>
              <a:t>World Diets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755650" y="4229100"/>
            <a:ext cx="2493963" cy="928688"/>
          </a:xfrm>
          <a:prstGeom prst="roundRect">
            <a:avLst/>
          </a:prstGeom>
          <a:solidFill>
            <a:srgbClr val="D9ED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0" name="Rounded Rectangle 9"/>
          <p:cNvSpPr/>
          <p:nvPr/>
        </p:nvSpPr>
        <p:spPr bwMode="auto">
          <a:xfrm>
            <a:off x="3333750" y="4229100"/>
            <a:ext cx="2506663" cy="928688"/>
          </a:xfrm>
          <a:prstGeom prst="roundRect">
            <a:avLst/>
          </a:prstGeom>
          <a:solidFill>
            <a:srgbClr val="D9ED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4" name="Rounded Rectangle 13"/>
          <p:cNvSpPr/>
          <p:nvPr/>
        </p:nvSpPr>
        <p:spPr bwMode="auto">
          <a:xfrm>
            <a:off x="5924550" y="4229100"/>
            <a:ext cx="2457450" cy="928688"/>
          </a:xfrm>
          <a:prstGeom prst="roundRect">
            <a:avLst/>
          </a:prstGeom>
          <a:solidFill>
            <a:srgbClr val="D9ED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9" name="Rounded Rectangle 18"/>
          <p:cNvSpPr/>
          <p:nvPr/>
        </p:nvSpPr>
        <p:spPr bwMode="auto">
          <a:xfrm>
            <a:off x="5924550" y="2124075"/>
            <a:ext cx="2463800" cy="2047875"/>
          </a:xfrm>
          <a:prstGeom prst="roundRect">
            <a:avLst>
              <a:gd name="adj" fmla="val 7013"/>
            </a:avLst>
          </a:prstGeom>
          <a:solidFill>
            <a:srgbClr val="D9ED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" name="Rounded Rectangle 19"/>
          <p:cNvSpPr/>
          <p:nvPr/>
        </p:nvSpPr>
        <p:spPr bwMode="auto">
          <a:xfrm>
            <a:off x="3333750" y="2144713"/>
            <a:ext cx="2506663" cy="2027237"/>
          </a:xfrm>
          <a:prstGeom prst="roundRect">
            <a:avLst>
              <a:gd name="adj" fmla="val 6508"/>
            </a:avLst>
          </a:prstGeom>
          <a:solidFill>
            <a:srgbClr val="D9ED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1" name="Rounded Rectangle 20"/>
          <p:cNvSpPr/>
          <p:nvPr/>
        </p:nvSpPr>
        <p:spPr bwMode="auto">
          <a:xfrm>
            <a:off x="755650" y="2135188"/>
            <a:ext cx="2493963" cy="2036762"/>
          </a:xfrm>
          <a:prstGeom prst="roundRect">
            <a:avLst>
              <a:gd name="adj" fmla="val 6960"/>
            </a:avLst>
          </a:prstGeom>
          <a:solidFill>
            <a:srgbClr val="D9ED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2" name="Rounded Rectangle 21"/>
          <p:cNvSpPr/>
          <p:nvPr/>
        </p:nvSpPr>
        <p:spPr bwMode="auto">
          <a:xfrm>
            <a:off x="757238" y="1560513"/>
            <a:ext cx="7648575" cy="498475"/>
          </a:xfrm>
          <a:prstGeom prst="roundRect">
            <a:avLst/>
          </a:prstGeom>
          <a:solidFill>
            <a:srgbClr val="CEB4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749300" y="1625600"/>
            <a:ext cx="7639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rgbClr val="20201F"/>
                </a:solidFill>
                <a:latin typeface="+mn-lt"/>
              </a:rPr>
              <a:t>The food we eat may differ, however, we all need food to: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792163" y="2573338"/>
            <a:ext cx="7626350" cy="2222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2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50" y="2393950"/>
            <a:ext cx="2241550" cy="149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913" y="2400300"/>
            <a:ext cx="2252662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386013"/>
            <a:ext cx="2138363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7"/>
          <p:cNvSpPr>
            <a:spLocks noChangeArrowheads="1"/>
          </p:cNvSpPr>
          <p:nvPr/>
        </p:nvSpPr>
        <p:spPr bwMode="auto">
          <a:xfrm>
            <a:off x="1274763" y="4508500"/>
            <a:ext cx="1455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  <a:latin typeface="+mn-lt"/>
              </a:rPr>
              <a:t>stay healthy</a:t>
            </a:r>
          </a:p>
        </p:txBody>
      </p:sp>
      <p:sp>
        <p:nvSpPr>
          <p:cNvPr id="29" name="Rectangle 7"/>
          <p:cNvSpPr>
            <a:spLocks noChangeArrowheads="1"/>
          </p:cNvSpPr>
          <p:nvPr/>
        </p:nvSpPr>
        <p:spPr bwMode="auto">
          <a:xfrm>
            <a:off x="3756025" y="4370278"/>
            <a:ext cx="1625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  <a:latin typeface="+mn-lt"/>
              </a:rPr>
              <a:t>give us energy</a:t>
            </a: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6340475" y="4505325"/>
            <a:ext cx="1625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  <a:latin typeface="+mn-lt"/>
              </a:rPr>
              <a:t>help us grow</a:t>
            </a:r>
          </a:p>
        </p:txBody>
      </p:sp>
      <p:sp>
        <p:nvSpPr>
          <p:cNvPr id="31" name="Rounded Rectangle 30"/>
          <p:cNvSpPr/>
          <p:nvPr/>
        </p:nvSpPr>
        <p:spPr bwMode="auto">
          <a:xfrm>
            <a:off x="760413" y="5219700"/>
            <a:ext cx="7627937" cy="498475"/>
          </a:xfrm>
          <a:prstGeom prst="roundRect">
            <a:avLst/>
          </a:prstGeom>
          <a:solidFill>
            <a:srgbClr val="CEB4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779463" y="5283200"/>
            <a:ext cx="7626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rgbClr val="20201F"/>
                </a:solidFill>
                <a:latin typeface="+mn-lt"/>
              </a:rPr>
              <a:t>For this reason the foods groups are the same.</a:t>
            </a:r>
          </a:p>
        </p:txBody>
      </p:sp>
      <p:sp>
        <p:nvSpPr>
          <p:cNvPr id="34" name="Rectangle 10"/>
          <p:cNvSpPr>
            <a:spLocks noChangeArrowheads="1"/>
          </p:cNvSpPr>
          <p:nvPr/>
        </p:nvSpPr>
        <p:spPr bwMode="auto">
          <a:xfrm>
            <a:off x="484188" y="6121400"/>
            <a:ext cx="81756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Photos courtesy of </a:t>
            </a:r>
            <a:r>
              <a:rPr lang="en-GB" altLang="en-US" sz="8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digypho</a:t>
            </a:r>
            <a:r>
              <a:rPr lang="en-GB" alt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8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Tobyotter</a:t>
            </a:r>
            <a:r>
              <a:rPr lang="en-GB" alt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altLang="en-US" sz="8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maessive</a:t>
            </a:r>
            <a:r>
              <a:rPr lang="en-GB" altLang="en-U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 (@flickr.com) - granted under creative commons licence - attribution</a:t>
            </a:r>
          </a:p>
        </p:txBody>
      </p:sp>
    </p:spTree>
    <p:extLst>
      <p:ext uri="{BB962C8B-B14F-4D97-AF65-F5344CB8AC3E}">
        <p14:creationId xmlns:p14="http://schemas.microsoft.com/office/powerpoint/2010/main" val="114761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4" grpId="0" animBg="1"/>
      <p:bldP spid="19" grpId="0" animBg="1"/>
      <p:bldP spid="20" grpId="0" animBg="1"/>
      <p:bldP spid="21" grpId="0" animBg="1"/>
      <p:bldP spid="28" grpId="0"/>
      <p:bldP spid="29" grpId="0"/>
      <p:bldP spid="30" grpId="0"/>
      <p:bldP spid="31" grpId="0" animBg="1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058" y="2301875"/>
            <a:ext cx="4019550" cy="337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5"/>
          <p:cNvSpPr>
            <a:spLocks noGrp="1"/>
          </p:cNvSpPr>
          <p:nvPr>
            <p:ph type="title"/>
          </p:nvPr>
        </p:nvSpPr>
        <p:spPr>
          <a:xfrm>
            <a:off x="439738" y="482283"/>
            <a:ext cx="8220075" cy="1111567"/>
          </a:xfrm>
        </p:spPr>
        <p:txBody>
          <a:bodyPr/>
          <a:lstStyle/>
          <a:p>
            <a:pPr algn="ctr" eaLnBrk="1" hangingPunct="1"/>
            <a:r>
              <a:rPr lang="en-GB" altLang="en-US" dirty="0"/>
              <a:t>What Have We Learnt?</a:t>
            </a:r>
          </a:p>
        </p:txBody>
      </p:sp>
      <p:sp>
        <p:nvSpPr>
          <p:cNvPr id="33" name="Rectangle 2"/>
          <p:cNvSpPr>
            <a:spLocks noChangeArrowheads="1"/>
          </p:cNvSpPr>
          <p:nvPr/>
        </p:nvSpPr>
        <p:spPr bwMode="auto">
          <a:xfrm>
            <a:off x="725170" y="1393825"/>
            <a:ext cx="7627938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altLang="en-US" sz="1600" dirty="0">
                <a:latin typeface="+mn-lt"/>
              </a:rPr>
              <a:t>Although there are lots of different foods, diets around the world are based on similar food groups to help people to stay healthy.</a:t>
            </a:r>
          </a:p>
          <a:p>
            <a:pPr>
              <a:buFont typeface="Arial" panose="020B0604020202020204" pitchFamily="34" charset="0"/>
              <a:buNone/>
            </a:pPr>
            <a:r>
              <a:rPr lang="en-GB" altLang="en-US" sz="1600" dirty="0">
                <a:latin typeface="+mn-lt"/>
              </a:rPr>
              <a:t>Most diets in the world are made up of:</a:t>
            </a:r>
          </a:p>
        </p:txBody>
      </p:sp>
      <p:sp>
        <p:nvSpPr>
          <p:cNvPr id="35" name="Carbs"/>
          <p:cNvSpPr>
            <a:spLocks noChangeArrowheads="1"/>
          </p:cNvSpPr>
          <p:nvPr/>
        </p:nvSpPr>
        <p:spPr bwMode="auto">
          <a:xfrm>
            <a:off x="6354445" y="2301875"/>
            <a:ext cx="1998663" cy="1643527"/>
          </a:xfrm>
          <a:prstGeom prst="rect">
            <a:avLst/>
          </a:prstGeom>
          <a:solidFill>
            <a:srgbClr val="ED84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altLang="en-US" sz="1400" dirty="0">
                <a:solidFill>
                  <a:srgbClr val="20201F"/>
                </a:solidFill>
                <a:latin typeface="+mn-lt"/>
              </a:rPr>
              <a:t>Bread, rice, potatoes, pasta and other starchy foods, e.g. yam, plantain, couscous (sometimes these are known as staple foods, forming the bulk of the diet.)</a:t>
            </a:r>
          </a:p>
        </p:txBody>
      </p:sp>
      <p:sp>
        <p:nvSpPr>
          <p:cNvPr id="36" name="Milk and Dairy"/>
          <p:cNvSpPr>
            <a:spLocks noChangeArrowheads="1"/>
          </p:cNvSpPr>
          <p:nvPr/>
        </p:nvSpPr>
        <p:spPr bwMode="auto">
          <a:xfrm>
            <a:off x="6359208" y="4352925"/>
            <a:ext cx="1998662" cy="287337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altLang="en-US" sz="1400">
                <a:solidFill>
                  <a:srgbClr val="20201F"/>
                </a:solidFill>
                <a:latin typeface="+mn-lt"/>
              </a:rPr>
              <a:t>Milk and dairy foods.</a:t>
            </a:r>
          </a:p>
        </p:txBody>
      </p:sp>
      <p:sp>
        <p:nvSpPr>
          <p:cNvPr id="37" name="Protein"/>
          <p:cNvSpPr>
            <a:spLocks noChangeArrowheads="1"/>
          </p:cNvSpPr>
          <p:nvPr/>
        </p:nvSpPr>
        <p:spPr bwMode="auto">
          <a:xfrm>
            <a:off x="729933" y="4957762"/>
            <a:ext cx="2003425" cy="674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en-GB" altLang="en-US" sz="1400" dirty="0">
                <a:solidFill>
                  <a:srgbClr val="20201F"/>
                </a:solidFill>
                <a:latin typeface="+mn-lt"/>
              </a:rPr>
              <a:t>Meat, fish, eggs, beans and other non-dairy sources of protein.</a:t>
            </a:r>
          </a:p>
        </p:txBody>
      </p:sp>
      <p:sp>
        <p:nvSpPr>
          <p:cNvPr id="38" name="Fruit and Veg"/>
          <p:cNvSpPr>
            <a:spLocks noChangeArrowheads="1"/>
          </p:cNvSpPr>
          <p:nvPr/>
        </p:nvSpPr>
        <p:spPr bwMode="auto">
          <a:xfrm>
            <a:off x="748983" y="2636837"/>
            <a:ext cx="1998662" cy="285750"/>
          </a:xfrm>
          <a:prstGeom prst="rect">
            <a:avLst/>
          </a:prstGeom>
          <a:solidFill>
            <a:srgbClr val="7CC9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altLang="en-US" sz="1400" dirty="0">
                <a:solidFill>
                  <a:srgbClr val="20201F"/>
                </a:solidFill>
                <a:latin typeface="+mn-lt"/>
              </a:rPr>
              <a:t>Fruit and Vegetables.</a:t>
            </a:r>
          </a:p>
        </p:txBody>
      </p:sp>
      <p:sp>
        <p:nvSpPr>
          <p:cNvPr id="39" name="Fats and Sugars"/>
          <p:cNvSpPr>
            <a:spLocks noChangeArrowheads="1"/>
          </p:cNvSpPr>
          <p:nvPr/>
        </p:nvSpPr>
        <p:spPr bwMode="auto">
          <a:xfrm>
            <a:off x="3549333" y="5905500"/>
            <a:ext cx="2000250" cy="292100"/>
          </a:xfrm>
          <a:prstGeom prst="rect">
            <a:avLst/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GB" altLang="en-US" sz="1400">
                <a:solidFill>
                  <a:schemeClr val="bg1"/>
                </a:solidFill>
                <a:latin typeface="+mn-lt"/>
              </a:rPr>
              <a:t>Oils and sugars.</a:t>
            </a:r>
          </a:p>
        </p:txBody>
      </p:sp>
      <p:cxnSp>
        <p:nvCxnSpPr>
          <p:cNvPr id="40" name="Arrow Carbs"/>
          <p:cNvCxnSpPr/>
          <p:nvPr/>
        </p:nvCxnSpPr>
        <p:spPr>
          <a:xfrm flipV="1">
            <a:off x="5786120" y="3011487"/>
            <a:ext cx="509588" cy="66675"/>
          </a:xfrm>
          <a:prstGeom prst="straightConnector1">
            <a:avLst/>
          </a:prstGeom>
          <a:ln w="38100">
            <a:solidFill>
              <a:srgbClr val="ED8479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Arrow Milk and Dairy"/>
          <p:cNvCxnSpPr/>
          <p:nvPr/>
        </p:nvCxnSpPr>
        <p:spPr>
          <a:xfrm>
            <a:off x="5695633" y="4495800"/>
            <a:ext cx="600075" cy="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Arrow Fruit and Veg"/>
          <p:cNvCxnSpPr/>
          <p:nvPr/>
        </p:nvCxnSpPr>
        <p:spPr>
          <a:xfrm flipH="1" flipV="1">
            <a:off x="2806383" y="2835275"/>
            <a:ext cx="411162" cy="163512"/>
          </a:xfrm>
          <a:prstGeom prst="straightConnector1">
            <a:avLst/>
          </a:prstGeom>
          <a:ln w="38100">
            <a:solidFill>
              <a:srgbClr val="7CC956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Arrow Proteins"/>
          <p:cNvCxnSpPr/>
          <p:nvPr/>
        </p:nvCxnSpPr>
        <p:spPr>
          <a:xfrm flipH="1">
            <a:off x="2887345" y="5119687"/>
            <a:ext cx="654050" cy="236538"/>
          </a:xfrm>
          <a:prstGeom prst="straightConnector1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Arrow Fats and Sugars"/>
          <p:cNvCxnSpPr/>
          <p:nvPr/>
        </p:nvCxnSpPr>
        <p:spPr>
          <a:xfrm flipH="1">
            <a:off x="4370070" y="5395912"/>
            <a:ext cx="1588" cy="406400"/>
          </a:xfrm>
          <a:prstGeom prst="straightConnector1">
            <a:avLst/>
          </a:prstGeom>
          <a:ln w="38100">
            <a:solidFill>
              <a:srgbClr val="8D358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1"/>
          <p:cNvSpPr txBox="1">
            <a:spLocks noChangeArrowheads="1"/>
          </p:cNvSpPr>
          <p:nvPr/>
        </p:nvSpPr>
        <p:spPr bwMode="auto">
          <a:xfrm>
            <a:off x="2903220" y="2732087"/>
            <a:ext cx="1092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rgbClr val="7CC956"/>
                </a:solidFill>
                <a:latin typeface="+mn-lt"/>
              </a:rPr>
              <a:t>1</a:t>
            </a:r>
          </a:p>
        </p:txBody>
      </p:sp>
      <p:sp>
        <p:nvSpPr>
          <p:cNvPr id="46" name="2"/>
          <p:cNvSpPr txBox="1">
            <a:spLocks noChangeArrowheads="1"/>
          </p:cNvSpPr>
          <p:nvPr/>
        </p:nvSpPr>
        <p:spPr bwMode="auto">
          <a:xfrm>
            <a:off x="5844699" y="2854325"/>
            <a:ext cx="1092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rgbClr val="ED8479"/>
                </a:solidFill>
                <a:latin typeface="+mn-lt"/>
              </a:rPr>
              <a:t>2</a:t>
            </a:r>
          </a:p>
        </p:txBody>
      </p:sp>
      <p:sp>
        <p:nvSpPr>
          <p:cNvPr id="47" name="3"/>
          <p:cNvSpPr txBox="1">
            <a:spLocks noChangeArrowheads="1"/>
          </p:cNvSpPr>
          <p:nvPr/>
        </p:nvSpPr>
        <p:spPr bwMode="auto">
          <a:xfrm>
            <a:off x="5802789" y="4305300"/>
            <a:ext cx="6969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rgbClr val="00B0F0"/>
                </a:solidFill>
                <a:latin typeface="+mn-lt"/>
              </a:rPr>
              <a:t>3</a:t>
            </a:r>
          </a:p>
        </p:txBody>
      </p:sp>
      <p:sp>
        <p:nvSpPr>
          <p:cNvPr id="48" name="4"/>
          <p:cNvSpPr txBox="1">
            <a:spLocks noChangeArrowheads="1"/>
          </p:cNvSpPr>
          <p:nvPr/>
        </p:nvSpPr>
        <p:spPr bwMode="auto">
          <a:xfrm>
            <a:off x="4227594" y="5395911"/>
            <a:ext cx="482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solidFill>
                  <a:srgbClr val="A673AD"/>
                </a:solidFill>
                <a:latin typeface="+mn-lt"/>
              </a:rPr>
              <a:t>5</a:t>
            </a:r>
          </a:p>
        </p:txBody>
      </p:sp>
      <p:sp>
        <p:nvSpPr>
          <p:cNvPr id="49" name="5"/>
          <p:cNvSpPr txBox="1">
            <a:spLocks noChangeArrowheads="1"/>
          </p:cNvSpPr>
          <p:nvPr/>
        </p:nvSpPr>
        <p:spPr bwMode="auto">
          <a:xfrm>
            <a:off x="3124994" y="5034913"/>
            <a:ext cx="4905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</a:rPr>
              <a:t>6</a:t>
            </a:r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5648406" y="4932828"/>
            <a:ext cx="890587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100" b="1" dirty="0">
                <a:solidFill>
                  <a:schemeClr val="bg1"/>
                </a:solidFill>
                <a:latin typeface="+mn-lt"/>
              </a:rPr>
              <a:t>Foods high in sugar</a:t>
            </a:r>
          </a:p>
        </p:txBody>
      </p:sp>
      <p:sp>
        <p:nvSpPr>
          <p:cNvPr id="52" name="4"/>
          <p:cNvSpPr txBox="1">
            <a:spLocks noChangeArrowheads="1"/>
          </p:cNvSpPr>
          <p:nvPr/>
        </p:nvSpPr>
        <p:spPr bwMode="auto">
          <a:xfrm>
            <a:off x="5559108" y="4845050"/>
            <a:ext cx="482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bg1"/>
                </a:solidFill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7827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5" grpId="0"/>
      <p:bldP spid="46" grpId="0"/>
      <p:bldP spid="47" grpId="0"/>
      <p:bldP spid="48" grpId="0" build="allAtOnce"/>
      <p:bldP spid="49" grpId="0"/>
      <p:bldP spid="51" grpId="0"/>
      <p:bldP spid="52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2" id="{CBCA707B-BBA2-4E7E-9DB6-705861FD9E17}" vid="{48CF7D95-9755-429D-A1B1-06B08BB4DD7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486</Words>
  <Application>Microsoft Office PowerPoint</Application>
  <PresentationFormat>On-screen Show (4:3)</PresentationFormat>
  <Paragraphs>46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Twinkl SemiBold</vt:lpstr>
      <vt:lpstr>Calibri</vt:lpstr>
      <vt:lpstr>Twinkl</vt:lpstr>
      <vt:lpstr>Arial</vt:lpstr>
      <vt:lpstr>Sassoon Infant Rg</vt:lpstr>
      <vt:lpstr>Office Theme</vt:lpstr>
      <vt:lpstr>PowerPoint Presentation</vt:lpstr>
      <vt:lpstr>The Eatwell Plate</vt:lpstr>
      <vt:lpstr>World Diets</vt:lpstr>
      <vt:lpstr>World Diets</vt:lpstr>
      <vt:lpstr>World Diets</vt:lpstr>
      <vt:lpstr>World Diets</vt:lpstr>
      <vt:lpstr>World Diets</vt:lpstr>
      <vt:lpstr>World Diets</vt:lpstr>
      <vt:lpstr>What Have We Learnt?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Jen Warren</dc:creator>
  <cp:lastModifiedBy>King Ribby</cp:lastModifiedBy>
  <cp:revision>7</cp:revision>
  <dcterms:created xsi:type="dcterms:W3CDTF">2017-04-18T15:23:00Z</dcterms:created>
  <dcterms:modified xsi:type="dcterms:W3CDTF">2020-05-18T17:00:15Z</dcterms:modified>
</cp:coreProperties>
</file>